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0" r:id="rId5"/>
    <p:sldId id="265" r:id="rId6"/>
    <p:sldId id="266" r:id="rId7"/>
    <p:sldId id="261" r:id="rId8"/>
    <p:sldId id="262" r:id="rId9"/>
    <p:sldId id="263" r:id="rId10"/>
    <p:sldId id="264" r:id="rId11"/>
    <p:sldId id="267" r:id="rId12"/>
    <p:sldId id="268" r:id="rId13"/>
    <p:sldId id="270" r:id="rId14"/>
    <p:sldId id="276" r:id="rId15"/>
    <p:sldId id="269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7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</inkml:traceFormat>
        <inkml:channelProperties>
          <inkml:channelProperty channel="X" name="resolution" value="28.34646" units="1/cm"/>
          <inkml:channelProperty channel="Y" name="resolution" value="28.30189" units="1/cm"/>
        </inkml:channelProperties>
      </inkml:inkSource>
      <inkml:timestamp xml:id="ts0" timeString="2015-04-23T16:13:13.12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9843 6011,'22'0,"41"0,44 0,21 0,-21 0,21 0,0 0,-85 0,-22 0,22 0,-1 0,1 22,0-22,0 0,-1 0,1 0,0 21,21-21,-21 0,20 21,2-21,-23 0,1 0,-21 0,20 0,23 0,-23 0,0 0,2 0,-2 0,22 0,0 21,-22-21,23 0,20 0,-21 0,0 0,0 0,0 0,-21 0,0 0,21 21,-21-21,-1 0,65 21,-65 1,23-22,-23 0,-21 0,23 0,-2 0,-21 0,44 21,-44-21,21 0,2 21,-2-21,-21 0,22 0,-21 0,20 0,1 0,-22 0,22 0,-22 0,0 0,1 0,-22 0,21 0,1 0,-22 0,21 0,0 0,1 0,20 21,-42-21,22 0,-1 0,0 0,-21 0,22 0,20 0,-42 0,22 0,-22 0,21 0,1 0,-22 0,21 21,-21-21,-21 21,-44 1,1-1,-42-21,20 0,-42 21,0 0,64-21,-1 0,-40 0,-2 0,-21 0,-22 0,0 0,44 0,42 0,0 0,-1 0,23 0,-22 0,0 0,21 0,-21 0,22 0,-23 0,-21 0,2 0,19 0,2 0,-2 0,44 0,-21 0,-2 0,2 0,-1 0,0 0,1 0,-1 0,-21 0,0 0,0 0,0 0,21 0,-21 0,22 0,-23 0,2 0,-2 0,23 0,-23 0,23 0,21 0,-44 0,44 0,0 0,0 0,-1 0,0 0,22 0,-21 0,0 0,0 0,0 0,21 0,-22 0,0 0,22 21,-21 0,21-21,0 22,0-1,0 0,0-21,21 0,1 21,21-21,-1 0,1 0,0 42,-1-42,23 22,-44-1,0-21,21 0,23 0,-44 21,22-21,-21 0,20 21,-21-21,44 0,-2 0,-20 0,-21 0,20 0,1 0,-43 21,43-21,-43 0,21 0,43 21,-43-21,22 0,-21 0,-1 0,0 0,22 0,-22 0,1 22,20-22,1 0,0 0,-22 0,43 0,0 0,-43 0,23 0,-23 0,42 0,-63 0,44 0,-23 0,21 0,1 0,-21 0,-1 0,0 0,21 0,2 0,-2 0,22 0,-21 0,-1 0,23 0,-23 0,65 0,-43 0,0 0,-21 0,-1 0,23 0,-23 0,1 0,21 0,-22 0,2 0,-2 0,0 0,23 0,-23 0,2 0,-23 0,21 0,1 0,-21 0,-1 0,43 0,-43 0,1 0,20 0,1 0,-22 0,1 0,20 0,-20 0,-1 0,0 0,1 0,-1 0,0 0,1 0,-1 0,0 0,1 0,-1 0,-21 0,22 0,-1 0,-21 0,21 0,-21 0,21 0,-21-22,0 22,-21-42,21 42,-21-42,0 21,-1-1,22-20,-43 21,22 0,21 0,-21-1,-1 1,1 0,21 0,-64 0,43 0,21 21,-43-22,22 22,-22-21,21 0,1 0,-21 21,42-21,-43 21,21-21,1-1,-21 1,42 21,-22 0,0-21,1 21,21 0,-42 0,21-21,-2 21,-40-21,21 0,-23 21,23 0,-44 0,44 0,-44 0,43-22,-21 22,22 0,20 0,-21 0,22 0,-43-21,21 21,-21-21,0 21,21 0,1 0,-1-21,0 21,-42 0,21 0,22 0,-2 0,-19-21,-2 21,2-21,-2 21,2 0,-23-22,22 22,0-21,0 0,21 21,-21 0,21-21,-21 21,22 0,20 0,-21 0,22 0,0-21,21 21,-43 0,43 0,-21 0,21 0,-22 0,22 0,-42 0,42 0,-21 0,21 0,-22 0,0 0,22 0,-21 0,21 0,-21 0,0 21,21-21,-21 0,-23 21,23-21,0 0,-21 0,42 0,-44 0,44 0,-21 21,0-21,0 0,21 0,-21 0,-2 0,2 0,-21 0,21 0,-1 0,0 0,22 0,65 0,42 0,0 0,21 0,-22 0,22 0,-43 0,1 0,-1 0,1 0,-44 0,23 0,-23 0,1 0,0 0,20 0,-19 0,-2 0,0 0,2 0,19 0,2 0,-23 0,23 0,-2 0,-20 0,21 0,-43 0,44 0,-44 0,21 0,-20 0,21 0,-22 0,0 0,1 0,-22 0,42 0,-20 0,-1 0,22 0,-43 0,21 0,22 0,-22 0,22 0,-1 0,-20 0,-1 0,1 0,-1 0,0 0,0 0,-21 0,44 0,-23 0,0 0,21 0,-20 0,0 0,20 0,0 0,-42 0,23 0,-23 0,21 0,0 0,0 0,-21 0,42 0,-19 0,-2 0,21 0,-21 0,1 0,0 0,-1 0,0 0,0 0,-21 0,22 0,-1 0,-21 0,22 0,-1 0,0 0,-21 0,21 0,1 0,-1 0,-21 0,22 0,-1 0,22 0,-22 0,-21 0,21 0,-21 0,43 0,-43 0,21 0,-21 0,22 0,-22 0,21 0,0 0,-21 0,22 0,-22 0,21 0,1 21,-22-21,21 0,0 0,0 0,-21 0,22 0,-1 0,-21 0,22 22,-1-22,-21 0,21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1753F8-2D74-0A49-ACA9-DA37DB5F6AF7}" type="datetimeFigureOut">
              <a:rPr lang="en-US" smtClean="0"/>
              <a:t>5/18/15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571E82-5017-4E40-A9F9-56558B3872F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1753F8-2D74-0A49-ACA9-DA37DB5F6AF7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571E82-5017-4E40-A9F9-56558B3872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1753F8-2D74-0A49-ACA9-DA37DB5F6AF7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571E82-5017-4E40-A9F9-56558B3872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1753F8-2D74-0A49-ACA9-DA37DB5F6AF7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571E82-5017-4E40-A9F9-56558B3872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1753F8-2D74-0A49-ACA9-DA37DB5F6AF7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571E82-5017-4E40-A9F9-56558B3872F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1753F8-2D74-0A49-ACA9-DA37DB5F6AF7}" type="datetimeFigureOut">
              <a:rPr lang="en-US" smtClean="0"/>
              <a:t>5/18/15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571E82-5017-4E40-A9F9-56558B3872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1753F8-2D74-0A49-ACA9-DA37DB5F6AF7}" type="datetimeFigureOut">
              <a:rPr lang="en-US" smtClean="0"/>
              <a:t>5/18/15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571E82-5017-4E40-A9F9-56558B3872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1753F8-2D74-0A49-ACA9-DA37DB5F6AF7}" type="datetimeFigureOut">
              <a:rPr lang="en-US" smtClean="0"/>
              <a:t>5/18/15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571E82-5017-4E40-A9F9-56558B3872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1753F8-2D74-0A49-ACA9-DA37DB5F6AF7}" type="datetimeFigureOut">
              <a:rPr lang="en-US" smtClean="0"/>
              <a:t>5/18/15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571E82-5017-4E40-A9F9-56558B3872F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1753F8-2D74-0A49-ACA9-DA37DB5F6AF7}" type="datetimeFigureOut">
              <a:rPr lang="en-US" smtClean="0"/>
              <a:t>5/18/15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571E82-5017-4E40-A9F9-56558B3872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1753F8-2D74-0A49-ACA9-DA37DB5F6AF7}" type="datetimeFigureOut">
              <a:rPr lang="en-US" smtClean="0"/>
              <a:t>5/18/15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571E82-5017-4E40-A9F9-56558B3872F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81753F8-2D74-0A49-ACA9-DA37DB5F6AF7}" type="datetimeFigureOut">
              <a:rPr lang="en-US" smtClean="0"/>
              <a:t>5/18/15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F571E82-5017-4E40-A9F9-56558B3872F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ustomXml" Target="../ink/ink1.xml"/><Relationship Id="rId3" Type="http://schemas.openxmlformats.org/officeDocument/2006/relationships/image" Target="../media/image4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Bioplastics PBL Lesson 2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Making a Bioplastic, Lab 1</a:t>
            </a:r>
          </a:p>
        </p:txBody>
      </p:sp>
    </p:spTree>
    <p:extLst>
      <p:ext uri="{BB962C8B-B14F-4D97-AF65-F5344CB8AC3E}">
        <p14:creationId xmlns:p14="http://schemas.microsoft.com/office/powerpoint/2010/main" val="24618480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3: Lab 1 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Pick up your petri dishes from the storage area. Carefully remove the plastic from the dish.</a:t>
            </a:r>
          </a:p>
          <a:p>
            <a:r>
              <a:rPr lang="en-US" dirty="0" smtClean="0"/>
              <a:t>Record observations as directed on the “Lab Observations” sheet.</a:t>
            </a:r>
          </a:p>
          <a:p>
            <a:r>
              <a:rPr lang="en-US" dirty="0" smtClean="0"/>
              <a:t>Visit other lab groups to confirm your findings—record in the data table.</a:t>
            </a:r>
          </a:p>
          <a:p>
            <a:r>
              <a:rPr lang="en-US" dirty="0" smtClean="0"/>
              <a:t>Answer the Analysis Questions.</a:t>
            </a:r>
          </a:p>
          <a:p>
            <a:r>
              <a:rPr lang="en-US" dirty="0" smtClean="0"/>
              <a:t>Use a sharpie to label each plastic sample as “Lab 1 Trial ___”</a:t>
            </a:r>
          </a:p>
          <a:p>
            <a:r>
              <a:rPr lang="en-US" dirty="0" smtClean="0"/>
              <a:t>Store samples in labeled plastic bag </a:t>
            </a:r>
            <a:r>
              <a:rPr lang="en-US" dirty="0"/>
              <a:t>(Period, lab group, Lab 1) </a:t>
            </a:r>
          </a:p>
        </p:txBody>
      </p:sp>
    </p:spTree>
    <p:extLst>
      <p:ext uri="{BB962C8B-B14F-4D97-AF65-F5344CB8AC3E}">
        <p14:creationId xmlns:p14="http://schemas.microsoft.com/office/powerpoint/2010/main" val="2088803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Bioplastics PBL Lesson 3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Making a Bioplastic, Lab 2</a:t>
            </a:r>
          </a:p>
          <a:p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How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does the type of starch and the additive used affect the properties of a bioplastic?</a:t>
            </a:r>
          </a:p>
        </p:txBody>
      </p:sp>
    </p:spTree>
    <p:extLst>
      <p:ext uri="{BB962C8B-B14F-4D97-AF65-F5344CB8AC3E}">
        <p14:creationId xmlns:p14="http://schemas.microsoft.com/office/powerpoint/2010/main" val="25588479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2 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M</a:t>
            </a:r>
            <a:r>
              <a:rPr lang="en-US" dirty="0" smtClean="0"/>
              <a:t>odify </a:t>
            </a:r>
            <a:r>
              <a:rPr lang="en-US" dirty="0"/>
              <a:t>the bioplastic lab procedure to investigate the effect of different starches and additives on the properties of a bioplastic</a:t>
            </a: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766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of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1063" y="1447800"/>
            <a:ext cx="7802625" cy="514977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the second lab, each student team will be assigned a different/starch additive combination. </a:t>
            </a:r>
          </a:p>
          <a:p>
            <a:r>
              <a:rPr lang="en-US" dirty="0"/>
              <a:t>W</a:t>
            </a:r>
            <a:r>
              <a:rPr lang="en-US" dirty="0" smtClean="0"/>
              <a:t>rite your modified flowcharted procedure.</a:t>
            </a:r>
          </a:p>
          <a:p>
            <a:r>
              <a:rPr lang="en-US" dirty="0" smtClean="0"/>
              <a:t>Make your bioplastic samples.</a:t>
            </a:r>
          </a:p>
          <a:p>
            <a:r>
              <a:rPr lang="en-US" dirty="0" smtClean="0"/>
              <a:t>Share your results during a gallery walk.</a:t>
            </a:r>
          </a:p>
          <a:p>
            <a:r>
              <a:rPr lang="en-US" dirty="0" smtClean="0"/>
              <a:t>Use the information gathered during the gallery walk to help you decide which starch/additive/dye combination will best match the properties your team wants in a cell phone case plastic.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09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FD&amp;C Dyes: Optional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7 dyes have been approved for use in foods, drugs and cosmetics.</a:t>
            </a:r>
          </a:p>
          <a:p>
            <a:r>
              <a:rPr lang="en-US" dirty="0" smtClean="0"/>
              <a:t>For this lab, you may choose an FD&amp;C dye or dye combination to achieve the plastic color you want.</a:t>
            </a:r>
          </a:p>
          <a:p>
            <a:r>
              <a:rPr lang="en-US" dirty="0" smtClean="0"/>
              <a:t>Keep track of the dye numbers and how many drops you used—if you make a color you like, you will want to reproduce it in your final bioplastic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915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Assignments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595764"/>
              </p:ext>
            </p:extLst>
          </p:nvPr>
        </p:nvGraphicFramePr>
        <p:xfrm>
          <a:off x="1365255" y="1455438"/>
          <a:ext cx="7256619" cy="40706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1148"/>
                <a:gridCol w="3216598"/>
                <a:gridCol w="2418873"/>
              </a:tblGrid>
              <a:tr h="45229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Starch Used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Additive</a:t>
                      </a:r>
                      <a:endParaRPr lang="en-US" dirty="0"/>
                    </a:p>
                  </a:txBody>
                  <a:tcPr/>
                </a:tc>
              </a:tr>
              <a:tr h="45229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Potato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Glycerol</a:t>
                      </a:r>
                      <a:endParaRPr lang="en-US" sz="2000" dirty="0"/>
                    </a:p>
                  </a:txBody>
                  <a:tcPr/>
                </a:tc>
              </a:tr>
              <a:tr h="45229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Tapioca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Glycerol</a:t>
                      </a:r>
                      <a:endParaRPr lang="en-US" sz="2000" dirty="0"/>
                    </a:p>
                  </a:txBody>
                  <a:tcPr/>
                </a:tc>
              </a:tr>
              <a:tr h="45229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Corn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Calcium carbonate</a:t>
                      </a:r>
                      <a:endParaRPr lang="en-US" sz="2000" dirty="0"/>
                    </a:p>
                  </a:txBody>
                  <a:tcPr/>
                </a:tc>
              </a:tr>
              <a:tr h="45229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Corn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Glue</a:t>
                      </a:r>
                      <a:endParaRPr lang="en-US" sz="2000" dirty="0"/>
                    </a:p>
                  </a:txBody>
                  <a:tcPr/>
                </a:tc>
              </a:tr>
              <a:tr h="45229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Tapioca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Calcium carbonate</a:t>
                      </a:r>
                      <a:endParaRPr lang="en-US" sz="2000" dirty="0"/>
                    </a:p>
                  </a:txBody>
                  <a:tcPr/>
                </a:tc>
              </a:tr>
              <a:tr h="45229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Tapioca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Glue</a:t>
                      </a:r>
                      <a:endParaRPr lang="en-US" sz="2000" dirty="0"/>
                    </a:p>
                  </a:txBody>
                  <a:tcPr/>
                </a:tc>
              </a:tr>
              <a:tr h="45229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Potato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Calcium carbonate</a:t>
                      </a:r>
                      <a:endParaRPr lang="en-US" sz="2000" dirty="0"/>
                    </a:p>
                  </a:txBody>
                  <a:tcPr/>
                </a:tc>
              </a:tr>
              <a:tr h="45229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Potato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Glue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50337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Bioplastics Lab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Today, you will perform the lab</a:t>
            </a:r>
          </a:p>
          <a:p>
            <a:r>
              <a:rPr lang="en-US" dirty="0" smtClean="0"/>
              <a:t>Please have your pre-lab work ready to check off</a:t>
            </a:r>
          </a:p>
          <a:p>
            <a:r>
              <a:rPr lang="en-US" dirty="0" smtClean="0"/>
              <a:t>I will take your lab instruction paper from you as I check off your pre-lab</a:t>
            </a:r>
          </a:p>
          <a:p>
            <a:pPr lvl="1"/>
            <a:r>
              <a:rPr lang="en-US" dirty="0" smtClean="0"/>
              <a:t>You must work directly from your flowcharted procedure, not from the lab instruction paper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4241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0.1 M </a:t>
            </a:r>
            <a:r>
              <a:rPr lang="en-US" dirty="0" err="1" smtClean="0"/>
              <a:t>NaOH</a:t>
            </a:r>
            <a:r>
              <a:rPr lang="en-US" dirty="0" smtClean="0"/>
              <a:t> is a strong, concentrated base. Clean up spills immediately, and wash hands thoroughly with water.</a:t>
            </a:r>
          </a:p>
          <a:p>
            <a:r>
              <a:rPr lang="en-US" dirty="0" smtClean="0"/>
              <a:t>0.1 M </a:t>
            </a:r>
            <a:r>
              <a:rPr lang="en-US" dirty="0" err="1" smtClean="0"/>
              <a:t>HCl</a:t>
            </a:r>
            <a:r>
              <a:rPr lang="en-US" dirty="0" smtClean="0"/>
              <a:t> is a strong, concentrated acid. Clean </a:t>
            </a:r>
            <a:r>
              <a:rPr lang="en-US" dirty="0"/>
              <a:t>up spills </a:t>
            </a:r>
            <a:r>
              <a:rPr lang="en-US" dirty="0" smtClean="0"/>
              <a:t>immediately; wash </a:t>
            </a:r>
            <a:r>
              <a:rPr lang="en-US" dirty="0"/>
              <a:t>hands thoroughly with water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Glycerol is flammable and irritating to the skin—minimize exposure.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GOGGLES + APRONS TODAY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4543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Supplies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0585" y="1447800"/>
            <a:ext cx="7773103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Use100 mL or 150 mL beakers—fit four on the same hotplate (turn on to 4-5)</a:t>
            </a:r>
          </a:p>
          <a:p>
            <a:r>
              <a:rPr lang="en-US" dirty="0" smtClean="0"/>
              <a:t>Use the labeled beakers to obtain 20 mL of </a:t>
            </a:r>
            <a:r>
              <a:rPr lang="en-US" dirty="0" err="1" smtClean="0"/>
              <a:t>NaOH</a:t>
            </a:r>
            <a:r>
              <a:rPr lang="en-US" dirty="0" smtClean="0"/>
              <a:t> and </a:t>
            </a:r>
            <a:r>
              <a:rPr lang="en-US" dirty="0" err="1" smtClean="0"/>
              <a:t>HCl</a:t>
            </a:r>
            <a:r>
              <a:rPr lang="en-US" dirty="0" smtClean="0"/>
              <a:t>.  Leave extra for next period.</a:t>
            </a:r>
          </a:p>
          <a:p>
            <a:r>
              <a:rPr lang="en-US" dirty="0" smtClean="0"/>
              <a:t>Dedicate one 10 mL graduate to </a:t>
            </a:r>
            <a:r>
              <a:rPr lang="en-US" dirty="0" err="1" smtClean="0"/>
              <a:t>HCl</a:t>
            </a:r>
            <a:r>
              <a:rPr lang="en-US" dirty="0" smtClean="0"/>
              <a:t> and one to </a:t>
            </a:r>
            <a:r>
              <a:rPr lang="en-US" dirty="0" err="1" smtClean="0"/>
              <a:t>NaOH</a:t>
            </a:r>
            <a:r>
              <a:rPr lang="en-US" dirty="0" smtClean="0"/>
              <a:t> (label with tape).</a:t>
            </a:r>
          </a:p>
          <a:p>
            <a:r>
              <a:rPr lang="en-US" dirty="0" smtClean="0"/>
              <a:t>Be consistent w/petri dish labels—period, lab station, initials, trial.</a:t>
            </a:r>
          </a:p>
          <a:p>
            <a:r>
              <a:rPr lang="en-US" dirty="0" smtClean="0"/>
              <a:t>Glycerol, pH paper, calcium carbonate and FD&amp;C dyes are on supply table.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335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Pouring &amp; Storing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2308" y="1447800"/>
            <a:ext cx="7761380" cy="4718538"/>
          </a:xfrm>
        </p:spPr>
        <p:txBody>
          <a:bodyPr>
            <a:normAutofit/>
          </a:bodyPr>
          <a:lstStyle/>
          <a:p>
            <a:r>
              <a:rPr lang="en-US" dirty="0" smtClean="0"/>
              <a:t>Petri dishes (bottoms only) are on supply table</a:t>
            </a:r>
          </a:p>
          <a:p>
            <a:r>
              <a:rPr lang="en-US" dirty="0" smtClean="0"/>
              <a:t>Labeled trays are on the back counters or carts for your period and lab station.</a:t>
            </a:r>
          </a:p>
          <a:p>
            <a:r>
              <a:rPr lang="en-US" dirty="0"/>
              <a:t>D</a:t>
            </a:r>
            <a:r>
              <a:rPr lang="en-US" dirty="0" smtClean="0"/>
              <a:t>o not touch or disturb other students’ plastic samples.</a:t>
            </a:r>
          </a:p>
          <a:p>
            <a:r>
              <a:rPr lang="en-US" dirty="0" smtClean="0"/>
              <a:t>The plastic samples take about 3-4 days to dry, depending on the humidity in the air. We will look at them again in a few days.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077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Bioplastics Lab I: Learning 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8523" y="1447800"/>
            <a:ext cx="7855165" cy="4800600"/>
          </a:xfrm>
        </p:spPr>
        <p:txBody>
          <a:bodyPr/>
          <a:lstStyle/>
          <a:p>
            <a:pPr lvl="0"/>
            <a:r>
              <a:rPr lang="en-US" dirty="0"/>
              <a:t>Describe the chemical and physical changes involved in turning starch into bioplastic</a:t>
            </a:r>
          </a:p>
          <a:p>
            <a:pPr lvl="0"/>
            <a:r>
              <a:rPr lang="en-US" dirty="0"/>
              <a:t>Follow a standard procedure for making a bioplastic</a:t>
            </a:r>
          </a:p>
          <a:p>
            <a:pPr lvl="0"/>
            <a:r>
              <a:rPr lang="en-US" dirty="0"/>
              <a:t>Explain how a plasticizer affects the properties of a bioplastic</a:t>
            </a:r>
          </a:p>
          <a:p>
            <a:pPr lvl="0"/>
            <a:r>
              <a:rPr lang="en-US" dirty="0"/>
              <a:t>Explain how the use of an acid and a base affect the properties of a bioplastic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311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Finishing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1969" y="1447800"/>
            <a:ext cx="7831719" cy="4800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Lab stations must be SPOTLESS for next period </a:t>
            </a:r>
            <a:r>
              <a:rPr lang="en-US" dirty="0" smtClean="0"/>
              <a:t>—all starch should be brushed off the counter into the garbage, or washed down the sink.</a:t>
            </a:r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Turn balances OFF first</a:t>
            </a:r>
            <a:r>
              <a:rPr lang="en-US" dirty="0" smtClean="0"/>
              <a:t>, then remove the pan and clean if needed.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Scrub beakers with </a:t>
            </a:r>
            <a:r>
              <a:rPr lang="en-US" b="1" dirty="0" err="1" smtClean="0">
                <a:solidFill>
                  <a:srgbClr val="FF0000"/>
                </a:solidFill>
              </a:rPr>
              <a:t>Alconox</a:t>
            </a:r>
            <a:r>
              <a:rPr lang="en-US" b="1" dirty="0" smtClean="0">
                <a:solidFill>
                  <a:srgbClr val="FF0000"/>
                </a:solidFill>
              </a:rPr>
              <a:t> soap </a:t>
            </a:r>
            <a:r>
              <a:rPr lang="en-US" dirty="0" smtClean="0"/>
              <a:t>and beaker brush.</a:t>
            </a:r>
          </a:p>
          <a:p>
            <a:r>
              <a:rPr lang="en-US" dirty="0" smtClean="0"/>
              <a:t>Wash your hands with soap and water.</a:t>
            </a:r>
          </a:p>
        </p:txBody>
      </p:sp>
    </p:spTree>
    <p:extLst>
      <p:ext uri="{BB962C8B-B14F-4D97-AF65-F5344CB8AC3E}">
        <p14:creationId xmlns:p14="http://schemas.microsoft.com/office/powerpoint/2010/main" val="3649621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86290"/>
            <a:ext cx="749808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Bioplastics Lab I: </a:t>
            </a:r>
            <a:r>
              <a:rPr lang="en-US" sz="3200" dirty="0" err="1" smtClean="0"/>
              <a:t>Prelab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Must be checked off before doing the lab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0923" y="1447800"/>
            <a:ext cx="7702765" cy="3851031"/>
          </a:xfrm>
        </p:spPr>
        <p:txBody>
          <a:bodyPr>
            <a:normAutofit/>
          </a:bodyPr>
          <a:lstStyle/>
          <a:p>
            <a:r>
              <a:rPr lang="en-US" dirty="0" smtClean="0"/>
              <a:t>Read Background right now— </a:t>
            </a:r>
            <a:r>
              <a:rPr lang="en-US" u="sng" dirty="0" smtClean="0"/>
              <a:t>underline</a:t>
            </a:r>
            <a:r>
              <a:rPr lang="en-US" dirty="0" smtClean="0"/>
              <a:t> key concepts, highlight or circle new vocab</a:t>
            </a:r>
          </a:p>
          <a:p>
            <a:r>
              <a:rPr lang="en-US" dirty="0" smtClean="0"/>
              <a:t>You will do four different trials—decide who will do which trial (see back of lab sheet) now. </a:t>
            </a:r>
            <a:r>
              <a:rPr lang="en-US" b="1" i="1" dirty="0" smtClean="0">
                <a:solidFill>
                  <a:srgbClr val="00B050"/>
                </a:solidFill>
              </a:rPr>
              <a:t>If you are a group of three, skip trial 4.</a:t>
            </a:r>
          </a:p>
          <a:p>
            <a:pPr lvl="1"/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5908431" y="2063262"/>
            <a:ext cx="2661138" cy="42203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3938954" y="2137283"/>
              <a:ext cx="1430215" cy="3128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23111" y="2073923"/>
                <a:ext cx="1461902" cy="43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11946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Day 1: </a:t>
            </a:r>
            <a:r>
              <a:rPr lang="en-US" dirty="0" err="1" smtClean="0"/>
              <a:t>Prelab</a:t>
            </a:r>
            <a:r>
              <a:rPr lang="en-US" dirty="0" smtClean="0"/>
              <a:t> Work for Tomorrow Includes: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3692" y="1447800"/>
            <a:ext cx="7819996" cy="4800600"/>
          </a:xfrm>
        </p:spPr>
        <p:txBody>
          <a:bodyPr>
            <a:normAutofit lnSpcReduction="10000"/>
          </a:bodyPr>
          <a:lstStyle/>
          <a:p>
            <a:pPr marL="596646" indent="-514350">
              <a:buFont typeface="+mj-lt"/>
              <a:buAutoNum type="arabicPeriod"/>
            </a:pPr>
            <a:r>
              <a:rPr lang="en-US" dirty="0" smtClean="0"/>
              <a:t>Underlined </a:t>
            </a:r>
            <a:r>
              <a:rPr lang="en-US" dirty="0"/>
              <a:t>title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/>
              <a:t>Learning </a:t>
            </a:r>
            <a:r>
              <a:rPr lang="en-US" dirty="0" smtClean="0"/>
              <a:t>targets written </a:t>
            </a:r>
            <a:r>
              <a:rPr lang="en-US" dirty="0"/>
              <a:t>as objectives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err="1"/>
              <a:t>Prelab</a:t>
            </a:r>
            <a:r>
              <a:rPr lang="en-US" dirty="0"/>
              <a:t> questions answered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/>
              <a:t>Draw/label equipment (read procedure/look in lab </a:t>
            </a:r>
            <a:r>
              <a:rPr lang="en-US" dirty="0" smtClean="0"/>
              <a:t>supplies </a:t>
            </a:r>
            <a:r>
              <a:rPr lang="en-US" dirty="0"/>
              <a:t>box</a:t>
            </a:r>
            <a:r>
              <a:rPr lang="en-US" dirty="0" smtClean="0"/>
              <a:t>)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Names, amounts and chemical formulas of required chemicals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Neat, replicable flowcharted procedure for </a:t>
            </a:r>
            <a:r>
              <a:rPr lang="en-US" b="1" dirty="0" smtClean="0">
                <a:solidFill>
                  <a:srgbClr val="FF0000"/>
                </a:solidFill>
              </a:rPr>
              <a:t>YOUR ASSIGNED TRIAL ONLY</a:t>
            </a:r>
            <a:r>
              <a:rPr lang="en-US" dirty="0" smtClean="0"/>
              <a:t>	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19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Day </a:t>
            </a:r>
            <a:r>
              <a:rPr lang="en-US" dirty="0" smtClean="0"/>
              <a:t>2: Bioplastics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Today, you will perform the lab</a:t>
            </a:r>
          </a:p>
          <a:p>
            <a:r>
              <a:rPr lang="en-US" dirty="0" smtClean="0"/>
              <a:t>Please have your pre-lab work ready to check off</a:t>
            </a:r>
          </a:p>
          <a:p>
            <a:r>
              <a:rPr lang="en-US" dirty="0" smtClean="0"/>
              <a:t>I will take your lab instruction paper from you as I check off your pre-lab</a:t>
            </a:r>
          </a:p>
          <a:p>
            <a:pPr lvl="1"/>
            <a:r>
              <a:rPr lang="en-US" dirty="0" smtClean="0"/>
              <a:t>You must work directly from your flowcharted procedure, not from the lab instruction paper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753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0.1 M </a:t>
            </a:r>
            <a:r>
              <a:rPr lang="en-US" dirty="0" err="1" smtClean="0"/>
              <a:t>NaOH</a:t>
            </a:r>
            <a:r>
              <a:rPr lang="en-US" dirty="0" smtClean="0"/>
              <a:t> is a strong, concentrated base. Clean up spills immediately, and wash hands thoroughly with water.</a:t>
            </a:r>
          </a:p>
          <a:p>
            <a:r>
              <a:rPr lang="en-US" dirty="0" smtClean="0"/>
              <a:t>0.1 M </a:t>
            </a:r>
            <a:r>
              <a:rPr lang="en-US" dirty="0" err="1" smtClean="0"/>
              <a:t>HCl</a:t>
            </a:r>
            <a:r>
              <a:rPr lang="en-US" dirty="0" smtClean="0"/>
              <a:t> is a strong, concentrated acid. Clean </a:t>
            </a:r>
            <a:r>
              <a:rPr lang="en-US" dirty="0"/>
              <a:t>up spills </a:t>
            </a:r>
            <a:r>
              <a:rPr lang="en-US" dirty="0" smtClean="0"/>
              <a:t>immediately; wash </a:t>
            </a:r>
            <a:r>
              <a:rPr lang="en-US" dirty="0"/>
              <a:t>hands thoroughly with water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Glycerol is flammable and irritating to the skin—minimize exposure.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GOGGLES + APRONS TODAY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196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Supplies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0585" y="1447800"/>
            <a:ext cx="7773103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Use100 mL or 150 mL beakers—fit four on the same hotplate (turn on to 4-5)</a:t>
            </a:r>
          </a:p>
          <a:p>
            <a:r>
              <a:rPr lang="en-US" dirty="0" smtClean="0"/>
              <a:t>Use the labeled beakers to obtain 20 mL of </a:t>
            </a:r>
            <a:r>
              <a:rPr lang="en-US" dirty="0" err="1" smtClean="0"/>
              <a:t>NaOH</a:t>
            </a:r>
            <a:r>
              <a:rPr lang="en-US" dirty="0" smtClean="0"/>
              <a:t> and </a:t>
            </a:r>
            <a:r>
              <a:rPr lang="en-US" dirty="0" err="1" smtClean="0"/>
              <a:t>HCl</a:t>
            </a:r>
            <a:r>
              <a:rPr lang="en-US" dirty="0" smtClean="0"/>
              <a:t>.  Leave extra for next period.</a:t>
            </a:r>
          </a:p>
          <a:p>
            <a:r>
              <a:rPr lang="en-US" dirty="0" smtClean="0"/>
              <a:t>Dedicate one 10 mL graduate to </a:t>
            </a:r>
            <a:r>
              <a:rPr lang="en-US" dirty="0" err="1" smtClean="0"/>
              <a:t>HCl</a:t>
            </a:r>
            <a:r>
              <a:rPr lang="en-US" dirty="0" smtClean="0"/>
              <a:t> and one to </a:t>
            </a:r>
            <a:r>
              <a:rPr lang="en-US" dirty="0" err="1" smtClean="0"/>
              <a:t>NaOH</a:t>
            </a:r>
            <a:r>
              <a:rPr lang="en-US" dirty="0" smtClean="0"/>
              <a:t> (label with tape).</a:t>
            </a:r>
          </a:p>
          <a:p>
            <a:r>
              <a:rPr lang="en-US" dirty="0" smtClean="0"/>
              <a:t>Be consistent w/petri dish labels—period, lab station, initials, trial.</a:t>
            </a:r>
          </a:p>
          <a:p>
            <a:r>
              <a:rPr lang="en-US" dirty="0" smtClean="0"/>
              <a:t>Glycerol and pH paper are on supply table.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641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Pouring &amp; Storing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2308" y="1447800"/>
            <a:ext cx="7761380" cy="4718538"/>
          </a:xfrm>
        </p:spPr>
        <p:txBody>
          <a:bodyPr>
            <a:normAutofit/>
          </a:bodyPr>
          <a:lstStyle/>
          <a:p>
            <a:r>
              <a:rPr lang="en-US" dirty="0" smtClean="0"/>
              <a:t>Petri dishes (bottoms only) are on supply table</a:t>
            </a:r>
          </a:p>
          <a:p>
            <a:r>
              <a:rPr lang="en-US" dirty="0" smtClean="0"/>
              <a:t>Labeled trays are on the back counters or carts for your period and lab station.</a:t>
            </a:r>
          </a:p>
          <a:p>
            <a:r>
              <a:rPr lang="en-US" dirty="0"/>
              <a:t>D</a:t>
            </a:r>
            <a:r>
              <a:rPr lang="en-US" dirty="0" smtClean="0"/>
              <a:t>o not touch or disturb other students’ plastic samples.</a:t>
            </a:r>
          </a:p>
          <a:p>
            <a:r>
              <a:rPr lang="en-US" dirty="0" smtClean="0"/>
              <a:t>The plastic samples take about 3-4 days to dry, depending on the humidity in the air. We will look at them again in a few days.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035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Finishing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1969" y="1447800"/>
            <a:ext cx="7831719" cy="4800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Lab stations must be SPOTLESS for next period </a:t>
            </a:r>
            <a:r>
              <a:rPr lang="en-US" dirty="0" smtClean="0"/>
              <a:t>—all cornstarch should be brushed off the counter into the garbage, or washed down the sink.</a:t>
            </a:r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Turn balances OFF first</a:t>
            </a:r>
            <a:r>
              <a:rPr lang="en-US" dirty="0" smtClean="0"/>
              <a:t>, then remove the pan and clean if needed.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Scrub beakers with </a:t>
            </a:r>
            <a:r>
              <a:rPr lang="en-US" b="1" dirty="0" err="1" smtClean="0">
                <a:solidFill>
                  <a:srgbClr val="FF0000"/>
                </a:solidFill>
              </a:rPr>
              <a:t>Alconox</a:t>
            </a:r>
            <a:r>
              <a:rPr lang="en-US" b="1" dirty="0" smtClean="0">
                <a:solidFill>
                  <a:srgbClr val="FF0000"/>
                </a:solidFill>
              </a:rPr>
              <a:t> soap </a:t>
            </a:r>
            <a:r>
              <a:rPr lang="en-US" dirty="0" smtClean="0"/>
              <a:t>and beaker brush.</a:t>
            </a:r>
          </a:p>
          <a:p>
            <a:r>
              <a:rPr lang="en-US" dirty="0" smtClean="0"/>
              <a:t>Wash your hands with soap and water.</a:t>
            </a:r>
          </a:p>
        </p:txBody>
      </p:sp>
    </p:spTree>
    <p:extLst>
      <p:ext uri="{BB962C8B-B14F-4D97-AF65-F5344CB8AC3E}">
        <p14:creationId xmlns:p14="http://schemas.microsoft.com/office/powerpoint/2010/main" val="1344451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1158</Words>
  <Application>Microsoft Macintosh PowerPoint</Application>
  <PresentationFormat>On-screen Show (4:3)</PresentationFormat>
  <Paragraphs>120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Solstice</vt:lpstr>
      <vt:lpstr>Bioplastics PBL Lesson 2</vt:lpstr>
      <vt:lpstr>Bioplastics Lab I: Learning Targets</vt:lpstr>
      <vt:lpstr>Bioplastics Lab I: Prelab Must be checked off before doing the lab</vt:lpstr>
      <vt:lpstr>Day 1: Prelab Work for Tomorrow Includes:</vt:lpstr>
      <vt:lpstr>Day 2: Bioplastics Lab</vt:lpstr>
      <vt:lpstr>Safety Concerns</vt:lpstr>
      <vt:lpstr>Lab Supplies</vt:lpstr>
      <vt:lpstr>Pouring &amp; Storing Samples</vt:lpstr>
      <vt:lpstr>Finishing Up</vt:lpstr>
      <vt:lpstr>Day 3: Lab 1 Observations</vt:lpstr>
      <vt:lpstr>Bioplastics PBL Lesson 3</vt:lpstr>
      <vt:lpstr>Lab 2 Learning Objectives</vt:lpstr>
      <vt:lpstr>Schedule of Events</vt:lpstr>
      <vt:lpstr>FD&amp;C Dyes: Optional</vt:lpstr>
      <vt:lpstr>Team Assignments</vt:lpstr>
      <vt:lpstr>Bioplastics Lab 2</vt:lpstr>
      <vt:lpstr>Safety Concerns</vt:lpstr>
      <vt:lpstr>Lab Supplies</vt:lpstr>
      <vt:lpstr>Pouring &amp; Storing Samples</vt:lpstr>
      <vt:lpstr>Finishing Up</vt:lpstr>
    </vt:vector>
  </TitlesOfParts>
  <Company>University of Washington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Bioplastics PBL Lesson 2:</dc:title>
  <dc:creator>Nancy Flowers</dc:creator>
  <cp:lastModifiedBy>*</cp:lastModifiedBy>
  <cp:revision>9</cp:revision>
  <dcterms:created xsi:type="dcterms:W3CDTF">2015-05-06T00:52:30Z</dcterms:created>
  <dcterms:modified xsi:type="dcterms:W3CDTF">2015-05-18T17:21:37Z</dcterms:modified>
</cp:coreProperties>
</file>